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61" r:id="rId6"/>
    <p:sldId id="264" r:id="rId7"/>
    <p:sldId id="263" r:id="rId8"/>
    <p:sldId id="262" r:id="rId9"/>
    <p:sldId id="265" r:id="rId10"/>
    <p:sldId id="266" r:id="rId11"/>
    <p:sldId id="267" r:id="rId12"/>
    <p:sldId id="270" r:id="rId13"/>
    <p:sldId id="271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721E-D247-4284-A36B-42C572137364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EFE-FD7F-48E4-8E3A-6887EC94B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721E-D247-4284-A36B-42C572137364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EFE-FD7F-48E4-8E3A-6887EC94B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721E-D247-4284-A36B-42C572137364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EFE-FD7F-48E4-8E3A-6887EC94B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721E-D247-4284-A36B-42C572137364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EFE-FD7F-48E4-8E3A-6887EC94B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721E-D247-4284-A36B-42C572137364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EFE-FD7F-48E4-8E3A-6887EC94B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721E-D247-4284-A36B-42C572137364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EFE-FD7F-48E4-8E3A-6887EC94B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721E-D247-4284-A36B-42C572137364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EFE-FD7F-48E4-8E3A-6887EC94B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721E-D247-4284-A36B-42C572137364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EFE-FD7F-48E4-8E3A-6887EC94B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721E-D247-4284-A36B-42C572137364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EFE-FD7F-48E4-8E3A-6887EC94B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721E-D247-4284-A36B-42C572137364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EFE-FD7F-48E4-8E3A-6887EC94B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721E-D247-4284-A36B-42C572137364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9EFE-FD7F-48E4-8E3A-6887EC94B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1721E-D247-4284-A36B-42C572137364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29EFE-FD7F-48E4-8E3A-6887EC94B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hyperlink" Target="https://megapolis-real.by/razmestit-reklamu/" TargetMode="Externa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gapolis-real.by/razmestit-reklam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gapolis-real.by/razmestit-reklam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9" Type="http://schemas.openxmlformats.org/officeDocument/2006/relationships/image" Target="../media/image79.png"/><Relationship Id="rId3" Type="http://schemas.openxmlformats.org/officeDocument/2006/relationships/image" Target="../media/image44.jpeg"/><Relationship Id="rId21" Type="http://schemas.openxmlformats.org/officeDocument/2006/relationships/image" Target="../media/image61.jpeg"/><Relationship Id="rId34" Type="http://schemas.openxmlformats.org/officeDocument/2006/relationships/image" Target="../media/image74.jpe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jpeg"/><Relationship Id="rId25" Type="http://schemas.openxmlformats.org/officeDocument/2006/relationships/image" Target="../media/image65.jpeg"/><Relationship Id="rId33" Type="http://schemas.openxmlformats.org/officeDocument/2006/relationships/image" Target="../media/image73.jpeg"/><Relationship Id="rId38" Type="http://schemas.openxmlformats.org/officeDocument/2006/relationships/image" Target="../media/image78.jpeg"/><Relationship Id="rId2" Type="http://schemas.openxmlformats.org/officeDocument/2006/relationships/image" Target="../media/image43.jpe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29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24" Type="http://schemas.openxmlformats.org/officeDocument/2006/relationships/image" Target="../media/image64.png"/><Relationship Id="rId32" Type="http://schemas.openxmlformats.org/officeDocument/2006/relationships/image" Target="../media/image72.jpeg"/><Relationship Id="rId37" Type="http://schemas.openxmlformats.org/officeDocument/2006/relationships/image" Target="../media/image77.jpeg"/><Relationship Id="rId40" Type="http://schemas.openxmlformats.org/officeDocument/2006/relationships/image" Target="../media/image80.jpeg"/><Relationship Id="rId5" Type="http://schemas.openxmlformats.org/officeDocument/2006/relationships/image" Target="../media/image2.png"/><Relationship Id="rId15" Type="http://schemas.openxmlformats.org/officeDocument/2006/relationships/image" Target="../media/image55.png"/><Relationship Id="rId23" Type="http://schemas.openxmlformats.org/officeDocument/2006/relationships/image" Target="../media/image63.jpeg"/><Relationship Id="rId28" Type="http://schemas.openxmlformats.org/officeDocument/2006/relationships/image" Target="../media/image68.png"/><Relationship Id="rId36" Type="http://schemas.openxmlformats.org/officeDocument/2006/relationships/image" Target="../media/image76.jpe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31" Type="http://schemas.openxmlformats.org/officeDocument/2006/relationships/image" Target="../media/image71.jpeg"/><Relationship Id="rId4" Type="http://schemas.openxmlformats.org/officeDocument/2006/relationships/image" Target="../media/image45.jpe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jpeg"/><Relationship Id="rId30" Type="http://schemas.openxmlformats.org/officeDocument/2006/relationships/image" Target="../media/image70.jpeg"/><Relationship Id="rId35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megapolisrealby" TargetMode="External"/><Relationship Id="rId13" Type="http://schemas.openxmlformats.org/officeDocument/2006/relationships/image" Target="../media/image87.png"/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12" Type="http://schemas.openxmlformats.org/officeDocument/2006/relationships/hyperlink" Target="https://www.instagram.com/megapolisreal.b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megapolisrealby/" TargetMode="External"/><Relationship Id="rId11" Type="http://schemas.openxmlformats.org/officeDocument/2006/relationships/image" Target="../media/image86.png"/><Relationship Id="rId5" Type="http://schemas.openxmlformats.org/officeDocument/2006/relationships/image" Target="../media/image83.png"/><Relationship Id="rId15" Type="http://schemas.openxmlformats.org/officeDocument/2006/relationships/image" Target="../media/image88.png"/><Relationship Id="rId10" Type="http://schemas.openxmlformats.org/officeDocument/2006/relationships/hyperlink" Target="https://vk.com/megapolisrealtby" TargetMode="External"/><Relationship Id="rId4" Type="http://schemas.openxmlformats.org/officeDocument/2006/relationships/image" Target="../media/image82.png"/><Relationship Id="rId9" Type="http://schemas.openxmlformats.org/officeDocument/2006/relationships/image" Target="../media/image85.png"/><Relationship Id="rId14" Type="http://schemas.openxmlformats.org/officeDocument/2006/relationships/hyperlink" Target="https://ok.ru/kommerch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hyperlink" Target="https://megapolis-real.by/realt/torgovaya-nedvizhimost/" TargetMode="External"/><Relationship Id="rId3" Type="http://schemas.openxmlformats.org/officeDocument/2006/relationships/hyperlink" Target="https://megapolis-real.by/realt/prodazha-pokupka-gotovogo-biznesa/" TargetMode="External"/><Relationship Id="rId7" Type="http://schemas.openxmlformats.org/officeDocument/2006/relationships/hyperlink" Target="https://megapolis-real.by/realt/kottedzhi-i-doma/" TargetMode="External"/><Relationship Id="rId12" Type="http://schemas.openxmlformats.org/officeDocument/2006/relationships/image" Target="../media/image15.jpeg"/><Relationship Id="rId2" Type="http://schemas.openxmlformats.org/officeDocument/2006/relationships/image" Target="../media/image2.pn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hyperlink" Target="https://megapolis-real.by/realt/skladskaya-nedvizhimost/" TargetMode="External"/><Relationship Id="rId5" Type="http://schemas.openxmlformats.org/officeDocument/2006/relationships/hyperlink" Target="https://megapolis-real.by/realt/kvartiry-i-komnaty/" TargetMode="External"/><Relationship Id="rId15" Type="http://schemas.openxmlformats.org/officeDocument/2006/relationships/hyperlink" Target="https://megapolis-real.by/predostavlenie-yuridicheskogo-adresa/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hyperlink" Target="https://megapolis-real.by/realt/ofisnaya_nedvizhimost/" TargetMode="External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Информация о посещаемости и аудитории портала</a:t>
            </a:r>
            <a:endParaRPr lang="ru-RU" sz="2800" dirty="0"/>
          </a:p>
        </p:txBody>
      </p:sp>
      <p:pic>
        <p:nvPicPr>
          <p:cNvPr id="4" name="Рисунок 3" descr="Logo_M-Real_new.png"/>
          <p:cNvPicPr>
            <a:picLocks noChangeAspect="1"/>
          </p:cNvPicPr>
          <p:nvPr/>
        </p:nvPicPr>
        <p:blipFill>
          <a:blip r:embed="rId2"/>
          <a:srcRect t="18919" b="16215"/>
          <a:stretch>
            <a:fillRect/>
          </a:stretch>
        </p:blipFill>
        <p:spPr>
          <a:xfrm>
            <a:off x="2428860" y="857232"/>
            <a:ext cx="4405303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FF6600"/>
                </a:solidFill>
              </a:rPr>
              <a:t>Что Вы получаете, оплатив размещение</a:t>
            </a:r>
            <a:br>
              <a:rPr lang="ru-RU" sz="2400" b="1" dirty="0" smtClean="0">
                <a:solidFill>
                  <a:srgbClr val="FF6600"/>
                </a:solidFill>
              </a:rPr>
            </a:br>
            <a:r>
              <a:rPr lang="ru-RU" sz="2400" b="1" dirty="0" smtClean="0">
                <a:solidFill>
                  <a:srgbClr val="FF6600"/>
                </a:solidFill>
              </a:rPr>
              <a:t>на портале </a:t>
            </a:r>
            <a:r>
              <a:rPr lang="ru-RU" sz="2400" b="1" dirty="0" err="1" smtClean="0">
                <a:solidFill>
                  <a:srgbClr val="FF6600"/>
                </a:solidFill>
              </a:rPr>
              <a:t>megapolis-real.by</a:t>
            </a:r>
            <a:r>
              <a:rPr lang="ru-RU" sz="2400" b="1" dirty="0" smtClean="0">
                <a:solidFill>
                  <a:srgbClr val="FF6600"/>
                </a:solidFill>
              </a:rPr>
              <a:t>?</a:t>
            </a:r>
            <a:endParaRPr lang="ru-RU" sz="2400" b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0"/>
            <a:ext cx="7686700" cy="4525963"/>
          </a:xfrm>
        </p:spPr>
        <p:txBody>
          <a:bodyPr>
            <a:noAutofit/>
          </a:bodyPr>
          <a:lstStyle/>
          <a:p>
            <a:pPr marL="1800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700" dirty="0" smtClean="0"/>
              <a:t>Объявление размещается среди оплаченных достоверных и актуальных предложений, что не дает ему быстро затеряться, как на бесплатных площадках;</a:t>
            </a:r>
          </a:p>
          <a:p>
            <a:pPr marL="1800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700" dirty="0" smtClean="0"/>
              <a:t>Вам не придется каждый день обновлять и поднимать объявление, оно и так будет занимать высокие позиции в разделе;</a:t>
            </a:r>
          </a:p>
          <a:p>
            <a:pPr marL="1800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700" dirty="0" smtClean="0"/>
              <a:t>Ваше объявление включается в тематические обзоры, которые мы отправляем в рассылки, публикуем на портале, на официальных страницах в социальных сетях;</a:t>
            </a:r>
          </a:p>
          <a:p>
            <a:pPr marL="1800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700" dirty="0" smtClean="0"/>
              <a:t>Целевая аудитория, звонки от действительно заинтересованных клиентов;</a:t>
            </a:r>
          </a:p>
          <a:p>
            <a:pPr marL="1800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700" dirty="0" smtClean="0"/>
              <a:t>Высокие позиции в поисковых системах </a:t>
            </a:r>
            <a:r>
              <a:rPr lang="ru-RU" sz="1700" dirty="0" err="1" smtClean="0"/>
              <a:t>Yandex</a:t>
            </a:r>
            <a:r>
              <a:rPr lang="ru-RU" sz="1700" dirty="0" smtClean="0"/>
              <a:t> и </a:t>
            </a:r>
            <a:r>
              <a:rPr lang="ru-RU" sz="1700" dirty="0" err="1" smtClean="0"/>
              <a:t>Google</a:t>
            </a:r>
            <a:r>
              <a:rPr lang="ru-RU" sz="1700" dirty="0" smtClean="0"/>
              <a:t>, благодаря активной контекстной рекламе и SEO;</a:t>
            </a:r>
          </a:p>
          <a:p>
            <a:pPr marL="1800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700" dirty="0" smtClean="0"/>
              <a:t>Более 11 000 просмотров страниц сайта в день (и эта цифра постоянно растёт!)</a:t>
            </a:r>
            <a:endParaRPr lang="ru-RU" sz="1700" dirty="0"/>
          </a:p>
        </p:txBody>
      </p:sp>
      <p:pic>
        <p:nvPicPr>
          <p:cNvPr id="4" name="Рисунок 3" descr="Logo_M-Real_new.png"/>
          <p:cNvPicPr>
            <a:picLocks noChangeAspect="1"/>
          </p:cNvPicPr>
          <p:nvPr/>
        </p:nvPicPr>
        <p:blipFill>
          <a:blip r:embed="rId2" cstate="print"/>
          <a:srcRect t="18919" b="16215"/>
          <a:stretch>
            <a:fillRect/>
          </a:stretch>
        </p:blipFill>
        <p:spPr>
          <a:xfrm>
            <a:off x="214282" y="285728"/>
            <a:ext cx="1872254" cy="1214446"/>
          </a:xfrm>
          <a:prstGeom prst="rect">
            <a:avLst/>
          </a:prstGeom>
        </p:spPr>
      </p:pic>
      <p:pic>
        <p:nvPicPr>
          <p:cNvPr id="5" name="Рисунок 4" descr="li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14488"/>
            <a:ext cx="432000" cy="432000"/>
          </a:xfrm>
          <a:prstGeom prst="rect">
            <a:avLst/>
          </a:prstGeom>
        </p:spPr>
      </p:pic>
      <p:pic>
        <p:nvPicPr>
          <p:cNvPr id="6" name="Рисунок 5" descr="refres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571744"/>
            <a:ext cx="396000" cy="396000"/>
          </a:xfrm>
          <a:prstGeom prst="rect">
            <a:avLst/>
          </a:prstGeom>
        </p:spPr>
      </p:pic>
      <p:pic>
        <p:nvPicPr>
          <p:cNvPr id="7" name="Рисунок 6" descr="paper-pla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3214686"/>
            <a:ext cx="432000" cy="432000"/>
          </a:xfrm>
          <a:prstGeom prst="rect">
            <a:avLst/>
          </a:prstGeom>
        </p:spPr>
      </p:pic>
      <p:pic>
        <p:nvPicPr>
          <p:cNvPr id="8" name="Рисунок 7" descr="grou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4000504"/>
            <a:ext cx="432000" cy="432000"/>
          </a:xfrm>
          <a:prstGeom prst="rect">
            <a:avLst/>
          </a:prstGeom>
        </p:spPr>
      </p:pic>
      <p:pic>
        <p:nvPicPr>
          <p:cNvPr id="9" name="Рисунок 8" descr="interne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34" y="4643446"/>
            <a:ext cx="396000" cy="396000"/>
          </a:xfrm>
          <a:prstGeom prst="rect">
            <a:avLst/>
          </a:prstGeom>
        </p:spPr>
      </p:pic>
      <p:pic>
        <p:nvPicPr>
          <p:cNvPr id="10" name="Рисунок 9" descr="risin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034" y="5214950"/>
            <a:ext cx="396000" cy="3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FF6600"/>
                </a:solidFill>
              </a:rPr>
              <a:t>ПУБЛИКАЦИЯ ОБЪЯВЛЕНИЙ</a:t>
            </a:r>
            <a:endParaRPr lang="ru-RU" sz="2800" b="1" dirty="0">
              <a:solidFill>
                <a:srgbClr val="FF6600"/>
              </a:solidFill>
            </a:endParaRPr>
          </a:p>
        </p:txBody>
      </p:sp>
      <p:pic>
        <p:nvPicPr>
          <p:cNvPr id="4" name="Рисунок 3" descr="Logo_M-Real_new.png"/>
          <p:cNvPicPr>
            <a:picLocks noChangeAspect="1"/>
          </p:cNvPicPr>
          <p:nvPr/>
        </p:nvPicPr>
        <p:blipFill>
          <a:blip r:embed="rId2" cstate="print"/>
          <a:srcRect t="18919" b="16215"/>
          <a:stretch>
            <a:fillRect/>
          </a:stretch>
        </p:blipFill>
        <p:spPr>
          <a:xfrm>
            <a:off x="214282" y="285728"/>
            <a:ext cx="1872254" cy="1214446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 t="8577" b="2792"/>
          <a:stretch>
            <a:fillRect/>
          </a:stretch>
        </p:blipFill>
        <p:spPr bwMode="auto">
          <a:xfrm>
            <a:off x="214282" y="1857364"/>
            <a:ext cx="821537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 t="4983" b="3275"/>
          <a:stretch>
            <a:fillRect/>
          </a:stretch>
        </p:blipFill>
        <p:spPr bwMode="auto">
          <a:xfrm>
            <a:off x="214282" y="4286256"/>
            <a:ext cx="621510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4282" y="1500174"/>
            <a:ext cx="8643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Размещение объявлений в разделе «Коммерческая недвижимость»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4000504"/>
            <a:ext cx="8643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Размещение объявлений в разделе «Готовый бизнес»</a:t>
            </a:r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4282" y="6357958"/>
            <a:ext cx="7072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Также доступны альтернативные виды рекламы - размещение баннеров, статей, новостей и т.п.</a:t>
            </a:r>
            <a:endParaRPr lang="ru-RU" sz="1200" dirty="0"/>
          </a:p>
        </p:txBody>
      </p:sp>
      <p:pic>
        <p:nvPicPr>
          <p:cNvPr id="14" name="Рисунок 13" descr="ПРАЙС.jpg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6644" y="6286520"/>
            <a:ext cx="1761744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FF6600"/>
                </a:solidFill>
              </a:rPr>
              <a:t>ПУБЛИКАЦИЯ ОБЪЯВЛЕНИЙ</a:t>
            </a:r>
            <a:endParaRPr lang="ru-RU" sz="2800" b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1"/>
            <a:ext cx="3500462" cy="400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 smtClean="0"/>
              <a:t>Размещение объявлений в разделе «Коммерческая недвижимость» и Готовый бизнес» </a:t>
            </a:r>
            <a:r>
              <a:rPr lang="ru-RU" sz="1200" b="1" dirty="0" smtClean="0">
                <a:solidFill>
                  <a:srgbClr val="FF0000"/>
                </a:solidFill>
              </a:rPr>
              <a:t>для агентств</a:t>
            </a:r>
          </a:p>
        </p:txBody>
      </p:sp>
      <p:pic>
        <p:nvPicPr>
          <p:cNvPr id="4" name="Рисунок 3" descr="Logo_M-Real_new.png"/>
          <p:cNvPicPr>
            <a:picLocks noChangeAspect="1"/>
          </p:cNvPicPr>
          <p:nvPr/>
        </p:nvPicPr>
        <p:blipFill>
          <a:blip r:embed="rId2" cstate="print"/>
          <a:srcRect t="18919" b="16215"/>
          <a:stretch>
            <a:fillRect/>
          </a:stretch>
        </p:blipFill>
        <p:spPr>
          <a:xfrm>
            <a:off x="214282" y="285728"/>
            <a:ext cx="1872254" cy="1214446"/>
          </a:xfrm>
          <a:prstGeom prst="rect">
            <a:avLst/>
          </a:prstGeom>
        </p:spPr>
      </p:pic>
      <p:sp>
        <p:nvSpPr>
          <p:cNvPr id="8" name="TextBox 7">
            <a:hlinkClick r:id="rId3"/>
          </p:cNvPr>
          <p:cNvSpPr txBox="1"/>
          <p:nvPr/>
        </p:nvSpPr>
        <p:spPr>
          <a:xfrm>
            <a:off x="7358082" y="6286520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hlinkClick r:id="rId3"/>
              </a:rPr>
              <a:t>ПРАЙС-ЛИСТ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357430"/>
            <a:ext cx="405206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4429124" y="1600200"/>
            <a:ext cx="3500462" cy="40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Баннерная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реклама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2071678"/>
            <a:ext cx="459206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ПРАЙС.jpg">
            <a:hlinkClick r:id="rId3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6644" y="6286520"/>
            <a:ext cx="1761744" cy="457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282" y="6357958"/>
            <a:ext cx="7072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Также доступны альтернативные виды рекламы - размещение баннеров, статей, новостей и т.п.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FF6600"/>
                </a:solidFill>
              </a:rPr>
              <a:t>ПУБЛИКАЦИЯ ОБЪЯВЛЕНИЙ</a:t>
            </a:r>
            <a:endParaRPr lang="ru-RU" sz="2800" b="1" dirty="0">
              <a:solidFill>
                <a:srgbClr val="FF6600"/>
              </a:solidFill>
            </a:endParaRPr>
          </a:p>
        </p:txBody>
      </p:sp>
      <p:pic>
        <p:nvPicPr>
          <p:cNvPr id="4" name="Рисунок 3" descr="Logo_M-Real_new.png"/>
          <p:cNvPicPr>
            <a:picLocks noChangeAspect="1"/>
          </p:cNvPicPr>
          <p:nvPr/>
        </p:nvPicPr>
        <p:blipFill>
          <a:blip r:embed="rId2" cstate="print"/>
          <a:srcRect t="18919" b="16215"/>
          <a:stretch>
            <a:fillRect/>
          </a:stretch>
        </p:blipFill>
        <p:spPr>
          <a:xfrm>
            <a:off x="214282" y="285728"/>
            <a:ext cx="1872254" cy="1214446"/>
          </a:xfrm>
          <a:prstGeom prst="rect">
            <a:avLst/>
          </a:prstGeom>
        </p:spPr>
      </p:pic>
      <p:sp>
        <p:nvSpPr>
          <p:cNvPr id="8" name="TextBox 7">
            <a:hlinkClick r:id="rId3"/>
          </p:cNvPr>
          <p:cNvSpPr txBox="1"/>
          <p:nvPr/>
        </p:nvSpPr>
        <p:spPr>
          <a:xfrm>
            <a:off x="7358082" y="6286520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hlinkClick r:id="rId3"/>
              </a:rPr>
              <a:t>ПРАЙС-ЛИСТ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ПРАЙС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6286520"/>
            <a:ext cx="1761744" cy="457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4282" y="6357958"/>
            <a:ext cx="7072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Также доступны альтернативные виды рекламы - размещение баннеров, статей, новостей и т.п.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1500174"/>
            <a:ext cx="864399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Размещение объявлений в разделе «Жилая недвижимость» </a:t>
            </a:r>
            <a:r>
              <a:rPr lang="ru-RU" sz="1200" b="1" dirty="0" smtClean="0">
                <a:solidFill>
                  <a:srgbClr val="FF0000"/>
                </a:solidFill>
              </a:rPr>
              <a:t>для собственников:</a:t>
            </a:r>
          </a:p>
          <a:p>
            <a:endParaRPr lang="ru-RU" sz="1200" b="1" dirty="0" smtClean="0">
              <a:solidFill>
                <a:srgbClr val="FF0000"/>
              </a:solidFill>
            </a:endParaRPr>
          </a:p>
          <a:p>
            <a:r>
              <a:rPr lang="ru-RU" sz="1200" dirty="0" smtClean="0">
                <a:solidFill>
                  <a:srgbClr val="009900"/>
                </a:solidFill>
              </a:rPr>
              <a:t>стандартное объявление	</a:t>
            </a:r>
            <a:r>
              <a:rPr lang="ru-RU" sz="1200" dirty="0" smtClean="0"/>
              <a:t>	</a:t>
            </a:r>
            <a:r>
              <a:rPr lang="ru-RU" sz="1200" dirty="0" smtClean="0">
                <a:solidFill>
                  <a:srgbClr val="009900"/>
                </a:solidFill>
              </a:rPr>
              <a:t>бесплатно</a:t>
            </a:r>
          </a:p>
          <a:p>
            <a:r>
              <a:rPr lang="ru-RU" sz="1200" dirty="0" smtClean="0"/>
              <a:t>объявление	«</a:t>
            </a:r>
            <a:r>
              <a:rPr lang="ru-RU" sz="1200" dirty="0" err="1" smtClean="0"/>
              <a:t>премиум</a:t>
            </a:r>
            <a:r>
              <a:rPr lang="ru-RU" sz="1200" dirty="0" smtClean="0"/>
              <a:t>»		20 руб. / месяц</a:t>
            </a:r>
          </a:p>
          <a:p>
            <a:r>
              <a:rPr lang="ru-RU" sz="1200" dirty="0" smtClean="0"/>
              <a:t>объявление «</a:t>
            </a:r>
            <a:r>
              <a:rPr lang="en-US" sz="1200" dirty="0" smtClean="0"/>
              <a:t>VIP</a:t>
            </a:r>
            <a:r>
              <a:rPr lang="ru-RU" sz="1200" dirty="0" smtClean="0"/>
              <a:t>» , 1 место	50 руб. / месяц</a:t>
            </a:r>
          </a:p>
          <a:p>
            <a:r>
              <a:rPr lang="ru-RU" sz="1200" dirty="0" smtClean="0"/>
              <a:t>объявление «</a:t>
            </a:r>
            <a:r>
              <a:rPr lang="en-US" sz="1200" dirty="0" smtClean="0"/>
              <a:t>VIP</a:t>
            </a:r>
            <a:r>
              <a:rPr lang="ru-RU" sz="1200" dirty="0" smtClean="0"/>
              <a:t>» , 2 место	40 руб. / месяц</a:t>
            </a:r>
          </a:p>
          <a:p>
            <a:r>
              <a:rPr lang="ru-RU" sz="1200" dirty="0" smtClean="0"/>
              <a:t>объявление «</a:t>
            </a:r>
            <a:r>
              <a:rPr lang="en-US" sz="1200" dirty="0" smtClean="0"/>
              <a:t>VIP</a:t>
            </a:r>
            <a:r>
              <a:rPr lang="ru-RU" sz="1200" dirty="0" smtClean="0"/>
              <a:t>» , 3 место	35 руб. / месяц</a:t>
            </a:r>
          </a:p>
          <a:p>
            <a:r>
              <a:rPr lang="ru-RU" sz="1200" dirty="0" smtClean="0"/>
              <a:t>объявление «</a:t>
            </a:r>
            <a:r>
              <a:rPr lang="en-US" sz="1200" dirty="0" smtClean="0"/>
              <a:t>VIP</a:t>
            </a:r>
            <a:r>
              <a:rPr lang="ru-RU" sz="1200" dirty="0" smtClean="0"/>
              <a:t>» , 4 место	30 руб. / месяц</a:t>
            </a:r>
          </a:p>
          <a:p>
            <a:r>
              <a:rPr lang="ru-RU" sz="1200" dirty="0" smtClean="0"/>
              <a:t>объявление «</a:t>
            </a:r>
            <a:r>
              <a:rPr lang="en-US" sz="1200" dirty="0" smtClean="0"/>
              <a:t>VIP</a:t>
            </a:r>
            <a:r>
              <a:rPr lang="ru-RU" sz="1200" dirty="0" smtClean="0"/>
              <a:t>» , 5 место	25 руб. / месяц</a:t>
            </a:r>
          </a:p>
          <a:p>
            <a:endParaRPr lang="ru-RU" sz="1200" dirty="0" smtClean="0"/>
          </a:p>
          <a:p>
            <a:r>
              <a:rPr lang="ru-RU" sz="1200" b="1" dirty="0" smtClean="0"/>
              <a:t>Размещение объявлений в разделе «Жилая недвижимость» </a:t>
            </a:r>
            <a:r>
              <a:rPr lang="ru-RU" sz="1200" b="1" dirty="0" smtClean="0">
                <a:solidFill>
                  <a:srgbClr val="FF0000"/>
                </a:solidFill>
              </a:rPr>
              <a:t>для агентств:</a:t>
            </a:r>
          </a:p>
          <a:p>
            <a:endParaRPr lang="ru-RU" sz="1200" dirty="0" smtClean="0"/>
          </a:p>
          <a:p>
            <a:r>
              <a:rPr lang="ru-RU" sz="1200" dirty="0" smtClean="0">
                <a:solidFill>
                  <a:srgbClr val="009900"/>
                </a:solidFill>
              </a:rPr>
              <a:t>бесплатная </a:t>
            </a:r>
            <a:r>
              <a:rPr lang="ru-RU" sz="1200" dirty="0" smtClean="0"/>
              <a:t>публикация стандартных объявлений </a:t>
            </a:r>
            <a:r>
              <a:rPr lang="ru-RU" sz="1200" dirty="0" smtClean="0">
                <a:solidFill>
                  <a:srgbClr val="009900"/>
                </a:solidFill>
              </a:rPr>
              <a:t>до </a:t>
            </a:r>
            <a:r>
              <a:rPr lang="ru-RU" sz="1200" dirty="0" smtClean="0">
                <a:solidFill>
                  <a:srgbClr val="009900"/>
                </a:solidFill>
              </a:rPr>
              <a:t>30.06.2021 </a:t>
            </a:r>
            <a:r>
              <a:rPr lang="ru-RU" sz="1200" dirty="0" smtClean="0">
                <a:solidFill>
                  <a:srgbClr val="009900"/>
                </a:solidFill>
              </a:rPr>
              <a:t>г.</a:t>
            </a:r>
          </a:p>
          <a:p>
            <a:endParaRPr lang="ru-RU" sz="1200" dirty="0" smtClean="0"/>
          </a:p>
          <a:p>
            <a:r>
              <a:rPr lang="ru-RU" sz="1200" dirty="0" smtClean="0"/>
              <a:t>с </a:t>
            </a:r>
            <a:r>
              <a:rPr lang="ru-RU" sz="1200" dirty="0" smtClean="0"/>
              <a:t>01.07.2021 </a:t>
            </a:r>
            <a:r>
              <a:rPr lang="ru-RU" sz="1200" dirty="0" smtClean="0"/>
              <a:t>г. по </a:t>
            </a:r>
            <a:r>
              <a:rPr lang="ru-RU" sz="1200" dirty="0" smtClean="0"/>
              <a:t>31.12.2021 </a:t>
            </a:r>
            <a:r>
              <a:rPr lang="ru-RU" sz="1200" dirty="0" smtClean="0"/>
              <a:t>г. действует специальный тариф:</a:t>
            </a:r>
          </a:p>
          <a:p>
            <a:endParaRPr lang="ru-RU" sz="1200" dirty="0" smtClean="0"/>
          </a:p>
          <a:p>
            <a:r>
              <a:rPr lang="ru-RU" sz="1200" dirty="0" smtClean="0"/>
              <a:t>пакет «</a:t>
            </a:r>
            <a:r>
              <a:rPr lang="ru-RU" sz="1200" dirty="0" err="1" smtClean="0"/>
              <a:t>Безлимит</a:t>
            </a:r>
            <a:r>
              <a:rPr lang="ru-RU" sz="1200" dirty="0" smtClean="0"/>
              <a:t>», стандарт	100 руб. / месяц</a:t>
            </a:r>
          </a:p>
          <a:p>
            <a:r>
              <a:rPr lang="ru-RU" sz="1200" dirty="0" smtClean="0"/>
              <a:t>________</a:t>
            </a:r>
          </a:p>
          <a:p>
            <a:endParaRPr lang="ru-RU" sz="1200" dirty="0" smtClean="0"/>
          </a:p>
          <a:p>
            <a:r>
              <a:rPr lang="ru-RU" sz="1200" dirty="0" smtClean="0"/>
              <a:t>Возможна </a:t>
            </a:r>
            <a:r>
              <a:rPr lang="ru-RU" sz="1200" dirty="0" err="1" smtClean="0"/>
              <a:t>автовыгрузка</a:t>
            </a:r>
            <a:r>
              <a:rPr lang="ru-RU" sz="1200" dirty="0" smtClean="0"/>
              <a:t> ваших объявлений! </a:t>
            </a:r>
          </a:p>
          <a:p>
            <a:r>
              <a:rPr lang="ru-RU" sz="1200" dirty="0" smtClean="0"/>
              <a:t>Подойдёт постоянная активная ссылка в формате "Яндекс недвижимость".</a:t>
            </a:r>
          </a:p>
          <a:p>
            <a:endParaRPr lang="ru-RU" sz="1200" dirty="0" smtClean="0"/>
          </a:p>
          <a:p>
            <a:r>
              <a:rPr lang="ru-RU" sz="1200" b="1" dirty="0" smtClean="0">
                <a:solidFill>
                  <a:srgbClr val="FF0000"/>
                </a:solidFill>
              </a:rPr>
              <a:t>Бонус! </a:t>
            </a:r>
            <a:r>
              <a:rPr lang="ru-RU" sz="1200" dirty="0" smtClean="0"/>
              <a:t>При пакетном размещении объявлений три объявления будут бесплатно опубликованы в </a:t>
            </a:r>
            <a:r>
              <a:rPr lang="ru-RU" sz="1200" dirty="0" err="1" smtClean="0"/>
              <a:t>премиум-разделе</a:t>
            </a:r>
            <a:r>
              <a:rPr lang="ru-RU" sz="12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" t="16591" r="4687" b="17236"/>
          <a:stretch/>
        </p:blipFill>
        <p:spPr>
          <a:xfrm>
            <a:off x="4442546" y="3397402"/>
            <a:ext cx="2446478" cy="545740"/>
          </a:xfrm>
          <a:prstGeom prst="rect">
            <a:avLst/>
          </a:prstGeom>
        </p:spPr>
      </p:pic>
      <p:pic>
        <p:nvPicPr>
          <p:cNvPr id="15" name="Рисунок 14" descr="6f8a39dea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5764" y="2071678"/>
            <a:ext cx="1018236" cy="1000132"/>
          </a:xfrm>
          <a:prstGeom prst="rect">
            <a:avLst/>
          </a:prstGeom>
        </p:spPr>
      </p:pic>
      <p:pic>
        <p:nvPicPr>
          <p:cNvPr id="26" name="Рисунок 25" descr="c9df7de8.jpg"/>
          <p:cNvPicPr>
            <a:picLocks noChangeAspect="1"/>
          </p:cNvPicPr>
          <p:nvPr/>
        </p:nvPicPr>
        <p:blipFill>
          <a:blip r:embed="rId4"/>
          <a:srcRect t="10361" b="14381"/>
          <a:stretch>
            <a:fillRect/>
          </a:stretch>
        </p:blipFill>
        <p:spPr>
          <a:xfrm>
            <a:off x="6841740" y="3000372"/>
            <a:ext cx="1257663" cy="9464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FF6600"/>
                </a:solidFill>
              </a:rPr>
              <a:t>НАМ ДОВЕРЯЮТ НАШИ КЛИЕНТЫ</a:t>
            </a:r>
            <a:endParaRPr lang="ru-RU" sz="2800" b="1" dirty="0">
              <a:solidFill>
                <a:srgbClr val="FF6600"/>
              </a:solidFill>
            </a:endParaRPr>
          </a:p>
        </p:txBody>
      </p:sp>
      <p:pic>
        <p:nvPicPr>
          <p:cNvPr id="4" name="Рисунок 3" descr="Logo_M-Real_new.png"/>
          <p:cNvPicPr>
            <a:picLocks noChangeAspect="1"/>
          </p:cNvPicPr>
          <p:nvPr/>
        </p:nvPicPr>
        <p:blipFill>
          <a:blip r:embed="rId5" cstate="print"/>
          <a:srcRect t="18919" b="16215"/>
          <a:stretch>
            <a:fillRect/>
          </a:stretch>
        </p:blipFill>
        <p:spPr>
          <a:xfrm>
            <a:off x="214282" y="285728"/>
            <a:ext cx="1872254" cy="1214446"/>
          </a:xfrm>
          <a:prstGeom prst="rect">
            <a:avLst/>
          </a:prstGeom>
        </p:spPr>
      </p:pic>
      <p:pic>
        <p:nvPicPr>
          <p:cNvPr id="6" name="Рисунок 5" descr="261_hu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1643050"/>
            <a:ext cx="1206694" cy="500066"/>
          </a:xfrm>
          <a:prstGeom prst="rect">
            <a:avLst/>
          </a:prstGeom>
        </p:spPr>
      </p:pic>
      <p:pic>
        <p:nvPicPr>
          <p:cNvPr id="7" name="Рисунок 6" descr="a_1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71605" y="1643050"/>
            <a:ext cx="1714512" cy="382970"/>
          </a:xfrm>
          <a:prstGeom prst="rect">
            <a:avLst/>
          </a:prstGeom>
        </p:spPr>
      </p:pic>
      <p:pic>
        <p:nvPicPr>
          <p:cNvPr id="8" name="Рисунок 7" descr="1114554.jpeg"/>
          <p:cNvPicPr>
            <a:picLocks noChangeAspect="1"/>
          </p:cNvPicPr>
          <p:nvPr/>
        </p:nvPicPr>
        <p:blipFill>
          <a:blip r:embed="rId8" cstate="print"/>
          <a:srcRect t="24756" b="23681"/>
          <a:stretch>
            <a:fillRect/>
          </a:stretch>
        </p:blipFill>
        <p:spPr>
          <a:xfrm>
            <a:off x="3571868" y="1571612"/>
            <a:ext cx="1248741" cy="628288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9" cstate="print"/>
          <a:srcRect t="6230" r="85070" b="71171"/>
          <a:stretch>
            <a:fillRect/>
          </a:stretch>
        </p:blipFill>
        <p:spPr bwMode="auto">
          <a:xfrm>
            <a:off x="6820293" y="1408438"/>
            <a:ext cx="107340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10" cstate="print"/>
          <a:srcRect l="20475" t="8709" r="56481" b="84384"/>
          <a:stretch>
            <a:fillRect/>
          </a:stretch>
        </p:blipFill>
        <p:spPr bwMode="auto">
          <a:xfrm>
            <a:off x="5000628" y="1643050"/>
            <a:ext cx="158759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idc_idc_group-pro-n.jpg"/>
          <p:cNvPicPr>
            <a:picLocks noChangeAspect="1"/>
          </p:cNvPicPr>
          <p:nvPr/>
        </p:nvPicPr>
        <p:blipFill>
          <a:blip r:embed="rId11" cstate="print"/>
          <a:srcRect t="8361" r="-654" b="8026"/>
          <a:stretch>
            <a:fillRect/>
          </a:stretch>
        </p:blipFill>
        <p:spPr>
          <a:xfrm>
            <a:off x="214282" y="2357430"/>
            <a:ext cx="1196675" cy="642942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12" cstate="print"/>
          <a:srcRect t="6306" r="76270" b="71087"/>
          <a:stretch>
            <a:fillRect/>
          </a:stretch>
        </p:blipFill>
        <p:spPr bwMode="auto">
          <a:xfrm>
            <a:off x="1714480" y="2285992"/>
            <a:ext cx="142876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mages.png"/>
          <p:cNvPicPr>
            <a:picLocks noChangeAspect="1"/>
          </p:cNvPicPr>
          <p:nvPr/>
        </p:nvPicPr>
        <p:blipFill>
          <a:blip r:embed="rId13" cstate="print"/>
          <a:srcRect l="4687" t="28125" r="1562" b="25000"/>
          <a:stretch>
            <a:fillRect/>
          </a:stretch>
        </p:blipFill>
        <p:spPr>
          <a:xfrm>
            <a:off x="3286116" y="2428868"/>
            <a:ext cx="1643074" cy="795239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14" cstate="print"/>
          <a:srcRect t="6607" r="60688" b="75675"/>
          <a:stretch>
            <a:fillRect/>
          </a:stretch>
        </p:blipFill>
        <p:spPr bwMode="auto">
          <a:xfrm>
            <a:off x="5000628" y="2500306"/>
            <a:ext cx="171451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15" cstate="print"/>
          <a:srcRect l="3744" t="21021" r="59502" b="62462"/>
          <a:stretch>
            <a:fillRect/>
          </a:stretch>
        </p:blipFill>
        <p:spPr bwMode="auto">
          <a:xfrm>
            <a:off x="168492" y="3083430"/>
            <a:ext cx="1693422" cy="38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16" cstate="print"/>
          <a:srcRect t="7653" r="90259" b="84324"/>
          <a:stretch>
            <a:fillRect/>
          </a:stretch>
        </p:blipFill>
        <p:spPr bwMode="auto">
          <a:xfrm>
            <a:off x="266244" y="3432135"/>
            <a:ext cx="1333336" cy="59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ilmax3.jpg"/>
          <p:cNvPicPr>
            <a:picLocks noChangeAspect="1"/>
          </p:cNvPicPr>
          <p:nvPr/>
        </p:nvPicPr>
        <p:blipFill>
          <a:blip r:embed="rId17" cstate="print"/>
          <a:srcRect t="32266" b="33118"/>
          <a:stretch>
            <a:fillRect/>
          </a:stretch>
        </p:blipFill>
        <p:spPr>
          <a:xfrm>
            <a:off x="1951693" y="3102033"/>
            <a:ext cx="1097210" cy="368182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18" cstate="print"/>
          <a:srcRect t="18318" r="69834" b="63635"/>
          <a:stretch>
            <a:fillRect/>
          </a:stretch>
        </p:blipFill>
        <p:spPr bwMode="auto">
          <a:xfrm>
            <a:off x="5246118" y="3115044"/>
            <a:ext cx="1368240" cy="43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скачанные файлы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86614" y="4018299"/>
            <a:ext cx="1412966" cy="642942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20" cstate="print"/>
          <a:srcRect l="40059" t="25826" r="40768" b="57910"/>
          <a:stretch>
            <a:fillRect/>
          </a:stretch>
        </p:blipFill>
        <p:spPr bwMode="auto">
          <a:xfrm>
            <a:off x="1785918" y="4009075"/>
            <a:ext cx="142876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24269480_w100_h100_logo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500430" y="3857628"/>
            <a:ext cx="1467924" cy="714380"/>
          </a:xfrm>
          <a:prstGeom prst="rect">
            <a:avLst/>
          </a:prstGeom>
        </p:spPr>
      </p:pic>
      <p:pic>
        <p:nvPicPr>
          <p:cNvPr id="24" name="Рисунок 23"/>
          <p:cNvPicPr/>
          <p:nvPr/>
        </p:nvPicPr>
        <p:blipFill>
          <a:blip r:embed="rId22" cstate="print"/>
          <a:srcRect l="2219" t="11411" r="48613" b="61849"/>
          <a:stretch>
            <a:fillRect/>
          </a:stretch>
        </p:blipFill>
        <p:spPr bwMode="auto">
          <a:xfrm>
            <a:off x="5143504" y="4071942"/>
            <a:ext cx="1573468" cy="48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скачанные файлы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0" y="4857760"/>
            <a:ext cx="1544880" cy="492602"/>
          </a:xfrm>
          <a:prstGeom prst="rect">
            <a:avLst/>
          </a:prstGeom>
        </p:spPr>
      </p:pic>
      <p:pic>
        <p:nvPicPr>
          <p:cNvPr id="27" name="Рисунок 26" descr="1690119.png"/>
          <p:cNvPicPr>
            <a:picLocks noChangeAspect="1"/>
          </p:cNvPicPr>
          <p:nvPr/>
        </p:nvPicPr>
        <p:blipFill>
          <a:blip r:embed="rId24"/>
          <a:srcRect b="18691"/>
          <a:stretch>
            <a:fillRect/>
          </a:stretch>
        </p:blipFill>
        <p:spPr>
          <a:xfrm>
            <a:off x="1571604" y="4714884"/>
            <a:ext cx="1785950" cy="659508"/>
          </a:xfrm>
          <a:prstGeom prst="rect">
            <a:avLst/>
          </a:prstGeom>
        </p:spPr>
      </p:pic>
      <p:pic>
        <p:nvPicPr>
          <p:cNvPr id="28" name="Рисунок 27" descr="belpromstroi-teas.jpg"/>
          <p:cNvPicPr>
            <a:picLocks noChangeAspect="1"/>
          </p:cNvPicPr>
          <p:nvPr/>
        </p:nvPicPr>
        <p:blipFill>
          <a:blip r:embed="rId25"/>
          <a:srcRect t="36427" b="35897"/>
          <a:stretch>
            <a:fillRect/>
          </a:stretch>
        </p:blipFill>
        <p:spPr>
          <a:xfrm>
            <a:off x="3357554" y="4857760"/>
            <a:ext cx="2872153" cy="500786"/>
          </a:xfrm>
          <a:prstGeom prst="rect">
            <a:avLst/>
          </a:prstGeom>
        </p:spPr>
      </p:pic>
      <p:pic>
        <p:nvPicPr>
          <p:cNvPr id="22" name="Рисунок 21" descr="untitled-1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285852" y="5715016"/>
            <a:ext cx="1152124" cy="620961"/>
          </a:xfrm>
          <a:prstGeom prst="rect">
            <a:avLst/>
          </a:prstGeom>
        </p:spPr>
      </p:pic>
      <p:pic>
        <p:nvPicPr>
          <p:cNvPr id="29" name="Рисунок 28" descr="7 этажей.jpg"/>
          <p:cNvPicPr>
            <a:picLocks noChangeAspect="1"/>
          </p:cNvPicPr>
          <p:nvPr/>
        </p:nvPicPr>
        <p:blipFill>
          <a:blip r:embed="rId27"/>
          <a:srcRect t="11292" b="9667"/>
          <a:stretch>
            <a:fillRect/>
          </a:stretch>
        </p:blipFill>
        <p:spPr>
          <a:xfrm>
            <a:off x="7000892" y="4071942"/>
            <a:ext cx="1714512" cy="500066"/>
          </a:xfrm>
          <a:prstGeom prst="rect">
            <a:avLst/>
          </a:prstGeom>
        </p:spPr>
      </p:pic>
      <p:pic>
        <p:nvPicPr>
          <p:cNvPr id="30" name="Рисунок 29" descr="ан дианэст.png"/>
          <p:cNvPicPr>
            <a:picLocks noChangeAspect="1"/>
          </p:cNvPicPr>
          <p:nvPr/>
        </p:nvPicPr>
        <p:blipFill>
          <a:blip r:embed="rId28"/>
          <a:srcRect l="17361" t="37124" r="13194" b="37125"/>
          <a:stretch>
            <a:fillRect/>
          </a:stretch>
        </p:blipFill>
        <p:spPr>
          <a:xfrm>
            <a:off x="6786578" y="2428868"/>
            <a:ext cx="1428760" cy="571504"/>
          </a:xfrm>
          <a:prstGeom prst="rect">
            <a:avLst/>
          </a:prstGeom>
        </p:spPr>
      </p:pic>
      <p:pic>
        <p:nvPicPr>
          <p:cNvPr id="31" name="Рисунок 30" descr="АН Мариэлт.jp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518574" y="5643578"/>
            <a:ext cx="1287532" cy="738185"/>
          </a:xfrm>
          <a:prstGeom prst="rect">
            <a:avLst/>
          </a:prstGeom>
        </p:spPr>
      </p:pic>
      <p:pic>
        <p:nvPicPr>
          <p:cNvPr id="32" name="Рисунок 31" descr="АН ОСОБЫЙ СТИЛЬ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929058" y="5786454"/>
            <a:ext cx="1724867" cy="595308"/>
          </a:xfrm>
          <a:prstGeom prst="rect">
            <a:avLst/>
          </a:prstGeom>
        </p:spPr>
      </p:pic>
      <p:pic>
        <p:nvPicPr>
          <p:cNvPr id="33" name="Рисунок 32" descr="АН ПАРТНЁР ДЛЯ ВСЕХ.jpeg"/>
          <p:cNvPicPr>
            <a:picLocks noChangeAspect="1"/>
          </p:cNvPicPr>
          <p:nvPr/>
        </p:nvPicPr>
        <p:blipFill>
          <a:blip r:embed="rId31" cstate="print"/>
          <a:srcRect l="28108" t="30475" r="28108" b="31623"/>
          <a:stretch>
            <a:fillRect/>
          </a:stretch>
        </p:blipFill>
        <p:spPr>
          <a:xfrm>
            <a:off x="142844" y="5715016"/>
            <a:ext cx="1000132" cy="611192"/>
          </a:xfrm>
          <a:prstGeom prst="rect">
            <a:avLst/>
          </a:prstGeom>
        </p:spPr>
      </p:pic>
      <p:pic>
        <p:nvPicPr>
          <p:cNvPr id="34" name="Рисунок 33" descr="ан эксперт.jp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5661061" y="5534432"/>
            <a:ext cx="1681663" cy="500066"/>
          </a:xfrm>
          <a:prstGeom prst="rect">
            <a:avLst/>
          </a:prstGeom>
        </p:spPr>
      </p:pic>
      <p:pic>
        <p:nvPicPr>
          <p:cNvPr id="35" name="Рисунок 34" descr="БГД.jpg"/>
          <p:cNvPicPr>
            <a:picLocks noChangeAspect="1"/>
          </p:cNvPicPr>
          <p:nvPr/>
        </p:nvPicPr>
        <p:blipFill>
          <a:blip r:embed="rId33"/>
          <a:srcRect l="10479" t="24687" r="8524" b="19062"/>
          <a:stretch>
            <a:fillRect/>
          </a:stretch>
        </p:blipFill>
        <p:spPr>
          <a:xfrm>
            <a:off x="7929586" y="4714884"/>
            <a:ext cx="1148503" cy="785818"/>
          </a:xfrm>
          <a:prstGeom prst="rect">
            <a:avLst/>
          </a:prstGeom>
        </p:spPr>
      </p:pic>
      <p:pic>
        <p:nvPicPr>
          <p:cNvPr id="36" name="Рисунок 35" descr="МОНТАЖЛЕГМАШ.jp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143900" y="1428736"/>
            <a:ext cx="749788" cy="6072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74" y="4857760"/>
            <a:ext cx="1670832" cy="443003"/>
          </a:xfrm>
          <a:prstGeom prst="rect">
            <a:avLst/>
          </a:prstGeom>
        </p:spPr>
      </p:pic>
      <p:pic>
        <p:nvPicPr>
          <p:cNvPr id="37" name="Рисунок 36" descr="МТС.jpg"/>
          <p:cNvPicPr>
            <a:picLocks noChangeAspect="1"/>
          </p:cNvPicPr>
          <p:nvPr/>
        </p:nvPicPr>
        <p:blipFill>
          <a:blip r:embed="rId36" cstate="print"/>
          <a:srcRect l="22656" t="31928" r="22656" b="31928"/>
          <a:stretch>
            <a:fillRect/>
          </a:stretch>
        </p:blipFill>
        <p:spPr>
          <a:xfrm>
            <a:off x="8072462" y="3357562"/>
            <a:ext cx="928694" cy="344943"/>
          </a:xfrm>
          <a:prstGeom prst="rect">
            <a:avLst/>
          </a:prstGeom>
        </p:spPr>
      </p:pic>
      <p:pic>
        <p:nvPicPr>
          <p:cNvPr id="38" name="Рисунок 37" descr="China Merchants.jpeg"/>
          <p:cNvPicPr>
            <a:picLocks noChangeAspect="1"/>
          </p:cNvPicPr>
          <p:nvPr/>
        </p:nvPicPr>
        <p:blipFill>
          <a:blip r:embed="rId37"/>
          <a:srcRect l="5468" t="32531" r="10156" b="32531"/>
          <a:stretch>
            <a:fillRect/>
          </a:stretch>
        </p:blipFill>
        <p:spPr>
          <a:xfrm>
            <a:off x="7358082" y="5786454"/>
            <a:ext cx="1785918" cy="496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3" t="21295" r="11934" b="26340"/>
          <a:stretch/>
        </p:blipFill>
        <p:spPr>
          <a:xfrm>
            <a:off x="1587720" y="3470215"/>
            <a:ext cx="1491309" cy="41749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40" y="3137031"/>
            <a:ext cx="1154842" cy="78600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068" y="6040795"/>
            <a:ext cx="1528945" cy="518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FF6600"/>
                </a:solidFill>
              </a:rPr>
              <a:t>СПАСИБО ЗА ВНИМАНИЕ!</a:t>
            </a:r>
            <a:endParaRPr lang="ru-RU" sz="2800" b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229600" cy="4525963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800" b="1" dirty="0" smtClean="0"/>
              <a:t>Проект «</a:t>
            </a:r>
            <a:r>
              <a:rPr lang="en-US" sz="2800" b="1" dirty="0" smtClean="0"/>
              <a:t>Megapolis-Real</a:t>
            </a:r>
            <a:r>
              <a:rPr lang="ru-RU" sz="2800" b="1" dirty="0" smtClean="0"/>
              <a:t>»</a:t>
            </a:r>
            <a:endParaRPr lang="en-US" sz="2800" b="1" dirty="0" smtClean="0"/>
          </a:p>
          <a:p>
            <a:pPr indent="0">
              <a:buNone/>
            </a:pPr>
            <a:r>
              <a:rPr lang="ru-RU" sz="1700" dirty="0" smtClean="0"/>
              <a:t>недвижимость в Беларуси</a:t>
            </a:r>
            <a:endParaRPr lang="en-US" sz="1700" dirty="0" smtClean="0"/>
          </a:p>
          <a:p>
            <a:pPr indent="0">
              <a:buNone/>
            </a:pPr>
            <a:endParaRPr lang="en-US" sz="1700" dirty="0" smtClean="0"/>
          </a:p>
          <a:p>
            <a:pPr indent="0">
              <a:buNone/>
            </a:pPr>
            <a:r>
              <a:rPr lang="ru-RU" sz="1700" b="1" dirty="0" smtClean="0"/>
              <a:t>Наши контакты:</a:t>
            </a:r>
          </a:p>
          <a:p>
            <a:pPr indent="0">
              <a:buNone/>
            </a:pPr>
            <a:endParaRPr lang="ru-RU" sz="1700" dirty="0" smtClean="0"/>
          </a:p>
          <a:p>
            <a:pPr indent="0">
              <a:buNone/>
            </a:pPr>
            <a:r>
              <a:rPr lang="ru-RU" sz="1700" dirty="0" smtClean="0"/>
              <a:t>	Республика Беларусь, г. Минск, </a:t>
            </a:r>
          </a:p>
          <a:p>
            <a:pPr indent="0">
              <a:buNone/>
            </a:pPr>
            <a:r>
              <a:rPr lang="ru-RU" sz="1700" dirty="0" smtClean="0"/>
              <a:t>	ул. </a:t>
            </a:r>
            <a:r>
              <a:rPr lang="ru-RU" sz="1700" dirty="0" err="1" smtClean="0"/>
              <a:t>Казинца</a:t>
            </a:r>
            <a:r>
              <a:rPr lang="ru-RU" sz="1700" dirty="0" smtClean="0"/>
              <a:t>, 11а, корпус А, офис 805</a:t>
            </a:r>
          </a:p>
          <a:p>
            <a:pPr indent="0">
              <a:buNone/>
            </a:pPr>
            <a:r>
              <a:rPr lang="ru-RU" sz="600" dirty="0" smtClean="0"/>
              <a:t> </a:t>
            </a:r>
          </a:p>
          <a:p>
            <a:pPr indent="0">
              <a:buNone/>
            </a:pPr>
            <a:r>
              <a:rPr lang="ru-RU" sz="1700" dirty="0" smtClean="0"/>
              <a:t>	</a:t>
            </a:r>
            <a:r>
              <a:rPr lang="en-US" sz="1700" dirty="0" smtClean="0"/>
              <a:t>sales@megapolis-reklama.by</a:t>
            </a:r>
            <a:endParaRPr lang="ru-RU" sz="1700" dirty="0" smtClean="0"/>
          </a:p>
          <a:p>
            <a:pPr indent="0">
              <a:buNone/>
            </a:pPr>
            <a:r>
              <a:rPr lang="ru-RU" sz="600" dirty="0" smtClean="0"/>
              <a:t> </a:t>
            </a:r>
          </a:p>
          <a:p>
            <a:pPr indent="0">
              <a:buNone/>
            </a:pPr>
            <a:r>
              <a:rPr lang="ru-RU" sz="1700" dirty="0" smtClean="0"/>
              <a:t>	</a:t>
            </a:r>
            <a:r>
              <a:rPr lang="en-US" sz="1700" dirty="0" smtClean="0"/>
              <a:t>+375 29 </a:t>
            </a:r>
            <a:r>
              <a:rPr lang="ru-RU" sz="1700" dirty="0" smtClean="0"/>
              <a:t>188 03 73</a:t>
            </a:r>
          </a:p>
          <a:p>
            <a:pPr indent="0">
              <a:buNone/>
            </a:pPr>
            <a:endParaRPr lang="ru-RU" sz="1700" dirty="0" smtClean="0"/>
          </a:p>
          <a:p>
            <a:pPr indent="0">
              <a:buNone/>
            </a:pPr>
            <a:r>
              <a:rPr lang="ru-RU" sz="1700" b="1" dirty="0" smtClean="0"/>
              <a:t>Мы с социальных сетях:</a:t>
            </a:r>
          </a:p>
          <a:p>
            <a:pPr indent="0">
              <a:buNone/>
            </a:pPr>
            <a:endParaRPr lang="en-US" sz="1700" dirty="0" smtClean="0"/>
          </a:p>
        </p:txBody>
      </p:sp>
      <p:pic>
        <p:nvPicPr>
          <p:cNvPr id="4" name="Рисунок 3" descr="Logo_M-Real_new.png"/>
          <p:cNvPicPr>
            <a:picLocks noChangeAspect="1"/>
          </p:cNvPicPr>
          <p:nvPr/>
        </p:nvPicPr>
        <p:blipFill>
          <a:blip r:embed="rId2" cstate="print"/>
          <a:srcRect t="18919" b="16215"/>
          <a:stretch>
            <a:fillRect/>
          </a:stretch>
        </p:blipFill>
        <p:spPr>
          <a:xfrm>
            <a:off x="214282" y="285728"/>
            <a:ext cx="1872254" cy="1214446"/>
          </a:xfrm>
          <a:prstGeom prst="rect">
            <a:avLst/>
          </a:prstGeom>
        </p:spPr>
      </p:pic>
      <p:pic>
        <p:nvPicPr>
          <p:cNvPr id="5" name="Рисунок 4" descr="ema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071942"/>
            <a:ext cx="285752" cy="285752"/>
          </a:xfrm>
          <a:prstGeom prst="rect">
            <a:avLst/>
          </a:prstGeom>
        </p:spPr>
      </p:pic>
      <p:pic>
        <p:nvPicPr>
          <p:cNvPr id="7" name="Рисунок 6" descr="c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500570"/>
            <a:ext cx="285752" cy="285752"/>
          </a:xfrm>
          <a:prstGeom prst="rect">
            <a:avLst/>
          </a:prstGeom>
        </p:spPr>
      </p:pic>
      <p:pic>
        <p:nvPicPr>
          <p:cNvPr id="9" name="Рисунок 8" descr="placeholder 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3357562"/>
            <a:ext cx="285752" cy="285752"/>
          </a:xfrm>
          <a:prstGeom prst="rect">
            <a:avLst/>
          </a:prstGeom>
        </p:spPr>
      </p:pic>
      <p:pic>
        <p:nvPicPr>
          <p:cNvPr id="12" name="Рисунок 11" descr="fb.pn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3306" y="5143512"/>
            <a:ext cx="540000" cy="540000"/>
          </a:xfrm>
          <a:prstGeom prst="rect">
            <a:avLst/>
          </a:prstGeom>
        </p:spPr>
      </p:pic>
      <p:pic>
        <p:nvPicPr>
          <p:cNvPr id="13" name="Рисунок 12" descr="tg.png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72066" y="5143512"/>
            <a:ext cx="540000" cy="540000"/>
          </a:xfrm>
          <a:prstGeom prst="rect">
            <a:avLst/>
          </a:prstGeom>
        </p:spPr>
      </p:pic>
      <p:pic>
        <p:nvPicPr>
          <p:cNvPr id="14" name="Рисунок 13" descr="vk.png">
            <a:hlinkClick r:id="rId10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57686" y="5143512"/>
            <a:ext cx="540000" cy="540000"/>
          </a:xfrm>
          <a:prstGeom prst="rect">
            <a:avLst/>
          </a:prstGeom>
        </p:spPr>
      </p:pic>
      <p:pic>
        <p:nvPicPr>
          <p:cNvPr id="15" name="Рисунок 14" descr="ig.png">
            <a:hlinkClick r:id="rId12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86446" y="5143512"/>
            <a:ext cx="540000" cy="540000"/>
          </a:xfrm>
          <a:prstGeom prst="rect">
            <a:avLst/>
          </a:prstGeom>
        </p:spPr>
      </p:pic>
      <p:pic>
        <p:nvPicPr>
          <p:cNvPr id="16" name="Рисунок 15" descr="ok.png">
            <a:hlinkClick r:id="rId14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429388" y="5143512"/>
            <a:ext cx="5400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FF6600"/>
                </a:solidFill>
              </a:rPr>
              <a:t>О ПРОЕКТЕ</a:t>
            </a:r>
            <a:endParaRPr lang="ru-RU" sz="2800" b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29684" cy="4525963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1500" b="1" dirty="0" smtClean="0"/>
              <a:t>Портал </a:t>
            </a:r>
            <a:r>
              <a:rPr lang="ru-RU" sz="1500" b="1" dirty="0" err="1" smtClean="0"/>
              <a:t>megapolis-real.by</a:t>
            </a:r>
            <a:r>
              <a:rPr lang="ru-RU" sz="1500" dirty="0" smtClean="0"/>
              <a:t> – проект, специализирующийся на коммерческой недвижимости в Беларуси. С 2020 года мы начали развивать новое направление – жилая недвижимость в РБ.</a:t>
            </a:r>
          </a:p>
          <a:p>
            <a:pPr indent="0">
              <a:buNone/>
            </a:pPr>
            <a:endParaRPr lang="ru-RU" sz="1500" dirty="0" smtClean="0"/>
          </a:p>
          <a:p>
            <a:pPr indent="0">
              <a:buNone/>
            </a:pPr>
            <a:r>
              <a:rPr lang="ru-RU" sz="1500" dirty="0" smtClean="0"/>
              <a:t>У нас Вы сможете быстро найти актуальную информацию о купле-продаже и аренде офисных, торговых и складских помещений в Беларуси, об аренде и продаже домов, коттеджей и участков. Также на сайте опубликованы объявления о продаже и аренде квартир/комнат в РБ.  </a:t>
            </a:r>
          </a:p>
          <a:p>
            <a:pPr indent="0">
              <a:buNone/>
            </a:pPr>
            <a:endParaRPr lang="ru-RU" sz="1500" dirty="0" smtClean="0"/>
          </a:p>
          <a:p>
            <a:pPr indent="0">
              <a:buNone/>
            </a:pPr>
            <a:r>
              <a:rPr lang="ru-RU" sz="1500" dirty="0" smtClean="0"/>
              <a:t>У нас на сайте Вы также можете разместить своё объявление о предложении или поиске помещения.</a:t>
            </a:r>
          </a:p>
          <a:p>
            <a:pPr indent="0">
              <a:buNone/>
            </a:pPr>
            <a:endParaRPr lang="ru-RU" sz="1500" dirty="0" smtClean="0"/>
          </a:p>
          <a:p>
            <a:pPr indent="0">
              <a:buNone/>
            </a:pPr>
            <a:r>
              <a:rPr lang="ru-RU" sz="1500" dirty="0" smtClean="0"/>
              <a:t>На портале Вы найдёте подробную информацию об интересующем Вас объекте: фото, описание, его стоимость, а также контактные данные продавца или покупателя недвижимости для оперативной связи с ними. А благодаря премодерации Вы не потеряетесь в море спама, дублирующих друг друга объявлений и несуществующих объектов.</a:t>
            </a:r>
          </a:p>
          <a:p>
            <a:pPr indent="0">
              <a:buNone/>
            </a:pPr>
            <a:endParaRPr lang="ru-RU" sz="1500" dirty="0" smtClean="0"/>
          </a:p>
          <a:p>
            <a:pPr indent="0">
              <a:buNone/>
            </a:pPr>
            <a:r>
              <a:rPr lang="ru-RU" sz="1500" b="1" dirty="0" smtClean="0"/>
              <a:t>Цель нашего проекта </a:t>
            </a:r>
            <a:r>
              <a:rPr lang="ru-RU" sz="1500" dirty="0" smtClean="0"/>
              <a:t>– помочь каждому посетителю совершить выгодную для обеих сторон сделку по коммерческой недвижимости в Беларуси.</a:t>
            </a:r>
            <a:endParaRPr lang="ru-RU" sz="1500" dirty="0"/>
          </a:p>
        </p:txBody>
      </p:sp>
      <p:pic>
        <p:nvPicPr>
          <p:cNvPr id="4" name="Рисунок 3" descr="Logo_M-Real_new.png"/>
          <p:cNvPicPr>
            <a:picLocks noChangeAspect="1"/>
          </p:cNvPicPr>
          <p:nvPr/>
        </p:nvPicPr>
        <p:blipFill>
          <a:blip r:embed="rId2" cstate="print"/>
          <a:srcRect t="18919" b="16215"/>
          <a:stretch>
            <a:fillRect/>
          </a:stretch>
        </p:blipFill>
        <p:spPr>
          <a:xfrm>
            <a:off x="214282" y="285728"/>
            <a:ext cx="1872254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FF6600"/>
                </a:solidFill>
              </a:rPr>
              <a:t>ПОЧЕМУ СТОИТ РАЗМЕЩАТЬ РЕКЛАМУ</a:t>
            </a:r>
            <a:endParaRPr lang="ru-RU" sz="2400" b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00200"/>
            <a:ext cx="8358214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700" b="1" dirty="0" smtClean="0"/>
              <a:t>целевая аудитория:</a:t>
            </a:r>
            <a:r>
              <a:rPr lang="ru-RU" sz="1700" dirty="0" smtClean="0"/>
              <a:t> бизнесмены, руководители, инвесторы, агентства недвижимости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700" b="1" dirty="0" smtClean="0"/>
              <a:t>ручная </a:t>
            </a:r>
            <a:r>
              <a:rPr lang="ru-RU" sz="1700" b="1" dirty="0" err="1" smtClean="0"/>
              <a:t>модерация</a:t>
            </a:r>
            <a:r>
              <a:rPr lang="ru-RU" sz="1700" b="1" dirty="0" smtClean="0"/>
              <a:t> </a:t>
            </a:r>
            <a:r>
              <a:rPr lang="ru-RU" sz="1700" dirty="0" smtClean="0"/>
              <a:t>объявлений во избежание размещения  спама, вымышленных объектов и дублей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700" b="1" dirty="0" err="1" smtClean="0"/>
              <a:t>геотаргетинг</a:t>
            </a:r>
            <a:r>
              <a:rPr lang="ru-RU" sz="1700" dirty="0" smtClean="0"/>
              <a:t> по областям РБ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700" dirty="0" smtClean="0"/>
              <a:t>структурированное описание объекта недвижимости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700" dirty="0" smtClean="0"/>
              <a:t>постоянно растущая целевая аудитория за счет </a:t>
            </a:r>
            <a:r>
              <a:rPr lang="ru-RU" sz="1700" b="1" dirty="0" smtClean="0"/>
              <a:t>активной рекламы</a:t>
            </a:r>
            <a:r>
              <a:rPr lang="ru-RU" sz="1700" dirty="0" smtClean="0"/>
              <a:t> (TV, радио, интернет, рассылки, аналитические статьи)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700" b="1" dirty="0" smtClean="0"/>
              <a:t>персональный менеджер-консультант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700" dirty="0" smtClean="0"/>
              <a:t>оперативное размещение рекламы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700" dirty="0" smtClean="0"/>
              <a:t>удобная </a:t>
            </a:r>
            <a:r>
              <a:rPr lang="ru-RU" sz="1700" b="1" dirty="0" smtClean="0"/>
              <a:t>навигация</a:t>
            </a:r>
            <a:r>
              <a:rPr lang="ru-RU" sz="1700" dirty="0" smtClean="0"/>
              <a:t>, круглосуточная связь через функцию "отправить запрос"</a:t>
            </a:r>
            <a:endParaRPr lang="ru-RU" sz="1700" dirty="0"/>
          </a:p>
        </p:txBody>
      </p:sp>
      <p:pic>
        <p:nvPicPr>
          <p:cNvPr id="4" name="Рисунок 3" descr="Logo_M-Real_new.png"/>
          <p:cNvPicPr>
            <a:picLocks noChangeAspect="1"/>
          </p:cNvPicPr>
          <p:nvPr/>
        </p:nvPicPr>
        <p:blipFill>
          <a:blip r:embed="rId2" cstate="print"/>
          <a:srcRect t="18919" b="16215"/>
          <a:stretch>
            <a:fillRect/>
          </a:stretch>
        </p:blipFill>
        <p:spPr>
          <a:xfrm>
            <a:off x="214282" y="285728"/>
            <a:ext cx="1872254" cy="1214446"/>
          </a:xfrm>
          <a:prstGeom prst="rect">
            <a:avLst/>
          </a:prstGeom>
        </p:spPr>
      </p:pic>
      <p:pic>
        <p:nvPicPr>
          <p:cNvPr id="5" name="Рисунок 4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714488"/>
            <a:ext cx="463389" cy="360000"/>
          </a:xfrm>
          <a:prstGeom prst="rect">
            <a:avLst/>
          </a:prstGeom>
        </p:spPr>
      </p:pic>
      <p:pic>
        <p:nvPicPr>
          <p:cNvPr id="6" name="Рисунок 5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500306"/>
            <a:ext cx="350841" cy="396000"/>
          </a:xfrm>
          <a:prstGeom prst="rect">
            <a:avLst/>
          </a:prstGeom>
        </p:spPr>
      </p:pic>
      <p:pic>
        <p:nvPicPr>
          <p:cNvPr id="7" name="Рисунок 6" descr="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6714" y="3318752"/>
            <a:ext cx="437634" cy="396000"/>
          </a:xfrm>
          <a:prstGeom prst="rect">
            <a:avLst/>
          </a:prstGeom>
        </p:spPr>
      </p:pic>
      <p:pic>
        <p:nvPicPr>
          <p:cNvPr id="8" name="Рисунок 7" descr="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6623" y="3786190"/>
            <a:ext cx="386287" cy="360000"/>
          </a:xfrm>
          <a:prstGeom prst="rect">
            <a:avLst/>
          </a:prstGeom>
        </p:spPr>
      </p:pic>
      <p:pic>
        <p:nvPicPr>
          <p:cNvPr id="9" name="Рисунок 8" descr="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4214818"/>
            <a:ext cx="312141" cy="360000"/>
          </a:xfrm>
          <a:prstGeom prst="rect">
            <a:avLst/>
          </a:prstGeom>
        </p:spPr>
      </p:pic>
      <p:pic>
        <p:nvPicPr>
          <p:cNvPr id="10" name="Рисунок 9" descr="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5000636"/>
            <a:ext cx="516561" cy="417777"/>
          </a:xfrm>
          <a:prstGeom prst="rect">
            <a:avLst/>
          </a:prstGeom>
        </p:spPr>
      </p:pic>
      <p:pic>
        <p:nvPicPr>
          <p:cNvPr id="11" name="Рисунок 10" descr="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0485" y="5500702"/>
            <a:ext cx="352425" cy="374014"/>
          </a:xfrm>
          <a:prstGeom prst="rect">
            <a:avLst/>
          </a:prstGeom>
        </p:spPr>
      </p:pic>
      <p:pic>
        <p:nvPicPr>
          <p:cNvPr id="12" name="Рисунок 11" descr="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4282" y="5929329"/>
            <a:ext cx="448594" cy="3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FF6600"/>
                </a:solidFill>
              </a:rPr>
              <a:t>РЕКЛАМНЫЕ ВОЗМОЖНОСТИ ПОРТАЛА</a:t>
            </a:r>
            <a:endParaRPr lang="ru-RU" sz="2400" b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buNone/>
            </a:pPr>
            <a:r>
              <a:rPr lang="ru-RU" sz="1700" dirty="0" smtClean="0"/>
              <a:t>На портале </a:t>
            </a:r>
            <a:r>
              <a:rPr lang="ru-RU" sz="1700" b="1" dirty="0" err="1" smtClean="0"/>
              <a:t>Megapolis-real.by</a:t>
            </a:r>
            <a:r>
              <a:rPr lang="ru-RU" sz="1700" dirty="0" smtClean="0"/>
              <a:t> Вы можете разместить объявления по следующим категориям:</a:t>
            </a:r>
          </a:p>
          <a:p>
            <a:pPr indent="0">
              <a:buNone/>
            </a:pPr>
            <a:endParaRPr lang="ru-RU" sz="1700" b="1" dirty="0"/>
          </a:p>
          <a:p>
            <a:pPr indent="0">
              <a:buNone/>
            </a:pPr>
            <a:endParaRPr lang="ru-RU" sz="1700" dirty="0"/>
          </a:p>
        </p:txBody>
      </p:sp>
      <p:pic>
        <p:nvPicPr>
          <p:cNvPr id="4" name="Рисунок 3" descr="Logo_M-Real_new.png"/>
          <p:cNvPicPr>
            <a:picLocks noChangeAspect="1"/>
          </p:cNvPicPr>
          <p:nvPr/>
        </p:nvPicPr>
        <p:blipFill>
          <a:blip r:embed="rId2" cstate="print"/>
          <a:srcRect t="18919" b="16215"/>
          <a:stretch>
            <a:fillRect/>
          </a:stretch>
        </p:blipFill>
        <p:spPr>
          <a:xfrm>
            <a:off x="214282" y="285728"/>
            <a:ext cx="1872254" cy="1214446"/>
          </a:xfrm>
          <a:prstGeom prst="rect">
            <a:avLst/>
          </a:prstGeom>
        </p:spPr>
      </p:pic>
      <p:pic>
        <p:nvPicPr>
          <p:cNvPr id="7" name="Рисунок 6" descr="ГБ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4143380"/>
            <a:ext cx="3517392" cy="457200"/>
          </a:xfrm>
          <a:prstGeom prst="rect">
            <a:avLst/>
          </a:prstGeom>
        </p:spPr>
      </p:pic>
      <p:pic>
        <p:nvPicPr>
          <p:cNvPr id="8" name="Рисунок 7" descr="КВАРТИРЫ.jpg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4857760"/>
            <a:ext cx="3517392" cy="457200"/>
          </a:xfrm>
          <a:prstGeom prst="rect">
            <a:avLst/>
          </a:prstGeom>
        </p:spPr>
      </p:pic>
      <p:pic>
        <p:nvPicPr>
          <p:cNvPr id="9" name="Рисунок 8" descr="КОТТЕДЖИ.jp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5786" y="4857760"/>
            <a:ext cx="3517392" cy="457200"/>
          </a:xfrm>
          <a:prstGeom prst="rect">
            <a:avLst/>
          </a:prstGeom>
        </p:spPr>
      </p:pic>
      <p:pic>
        <p:nvPicPr>
          <p:cNvPr id="10" name="Рисунок 9" descr="ОФИСЫ.jpg">
            <a:hlinkClick r:id="rId9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5786" y="2643182"/>
            <a:ext cx="3517392" cy="457200"/>
          </a:xfrm>
          <a:prstGeom prst="rect">
            <a:avLst/>
          </a:prstGeom>
        </p:spPr>
      </p:pic>
      <p:pic>
        <p:nvPicPr>
          <p:cNvPr id="11" name="Рисунок 10" descr="СКЛАДЫ.jpg">
            <a:hlinkClick r:id="rId11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00562" y="3400428"/>
            <a:ext cx="3517392" cy="457200"/>
          </a:xfrm>
          <a:prstGeom prst="rect">
            <a:avLst/>
          </a:prstGeom>
        </p:spPr>
      </p:pic>
      <p:pic>
        <p:nvPicPr>
          <p:cNvPr id="12" name="Рисунок 11" descr="ТОРГОВЛЯ.jpg">
            <a:hlinkClick r:id="rId13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85786" y="3400428"/>
            <a:ext cx="3517392" cy="457200"/>
          </a:xfrm>
          <a:prstGeom prst="rect">
            <a:avLst/>
          </a:prstGeom>
        </p:spPr>
      </p:pic>
      <p:pic>
        <p:nvPicPr>
          <p:cNvPr id="13" name="Рисунок 12" descr="ЮРАДРЕС.jpg">
            <a:hlinkClick r:id="rId15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500562" y="2643182"/>
            <a:ext cx="3517392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FF6600"/>
                </a:solidFill>
              </a:rPr>
              <a:t>ПОСЕЩАЕМОСТЬ </a:t>
            </a:r>
            <a:endParaRPr lang="ru-RU" sz="2800" b="1" dirty="0">
              <a:solidFill>
                <a:srgbClr val="FF66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186753"/>
              </p:ext>
            </p:extLst>
          </p:nvPr>
        </p:nvGraphicFramePr>
        <p:xfrm>
          <a:off x="457200" y="1600200"/>
          <a:ext cx="8229600" cy="9715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7154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Более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57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000 уникальных посетителей в месяц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Более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245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000 просмотров в месяц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Около 2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500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уникальных посетителей в день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Около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10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000 просмотров в сутки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Рисунок 3" descr="Logo_M-Real_new.png"/>
          <p:cNvPicPr>
            <a:picLocks noChangeAspect="1"/>
          </p:cNvPicPr>
          <p:nvPr/>
        </p:nvPicPr>
        <p:blipFill>
          <a:blip r:embed="rId2" cstate="print"/>
          <a:srcRect t="18919" b="16215"/>
          <a:stretch>
            <a:fillRect/>
          </a:stretch>
        </p:blipFill>
        <p:spPr>
          <a:xfrm>
            <a:off x="214282" y="285728"/>
            <a:ext cx="1872254" cy="1214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2928934"/>
            <a:ext cx="821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Посещаемость портала с </a:t>
            </a:r>
            <a:r>
              <a:rPr lang="ru-RU" sz="1600" dirty="0" smtClean="0"/>
              <a:t>01.08.2020 </a:t>
            </a:r>
            <a:r>
              <a:rPr lang="ru-RU" sz="1600" dirty="0" smtClean="0"/>
              <a:t>по </a:t>
            </a:r>
            <a:r>
              <a:rPr lang="ru-RU" sz="1600" dirty="0" smtClean="0"/>
              <a:t>31.01.2021 </a:t>
            </a:r>
            <a:r>
              <a:rPr lang="ru-RU" sz="1600" dirty="0" smtClean="0"/>
              <a:t>по данным Яндекс Метрика: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38" y="3356991"/>
            <a:ext cx="8971062" cy="323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FF6600"/>
                </a:solidFill>
              </a:rPr>
              <a:t>ИСТОЧНИКИ ТРАФИКА</a:t>
            </a:r>
            <a:endParaRPr lang="ru-RU" sz="2800" b="1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80000" indent="0">
              <a:spcBef>
                <a:spcPts val="0"/>
              </a:spcBef>
              <a:buNone/>
            </a:pPr>
            <a:r>
              <a:rPr lang="ru-RU" sz="1700" dirty="0" smtClean="0"/>
              <a:t>Мы постоянно работаем над привлечением целевой аудитории на портал.</a:t>
            </a:r>
          </a:p>
          <a:p>
            <a:pPr marL="180000" indent="0">
              <a:spcBef>
                <a:spcPts val="0"/>
              </a:spcBef>
              <a:buNone/>
            </a:pPr>
            <a:endParaRPr lang="ru-RU" sz="1700" dirty="0" smtClean="0"/>
          </a:p>
          <a:p>
            <a:pPr marL="180000" indent="0">
              <a:spcBef>
                <a:spcPts val="0"/>
              </a:spcBef>
              <a:buNone/>
            </a:pPr>
            <a:r>
              <a:rPr lang="ru-RU" sz="1700" dirty="0" smtClean="0"/>
              <a:t>Для этого мы: </a:t>
            </a:r>
          </a:p>
          <a:p>
            <a:pPr marL="180000" indent="0">
              <a:spcBef>
                <a:spcPts val="0"/>
              </a:spcBef>
              <a:buNone/>
            </a:pPr>
            <a:endParaRPr lang="ru-RU" sz="1700" dirty="0" smtClean="0"/>
          </a:p>
          <a:p>
            <a:pPr marL="180000" inden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700" dirty="0" smtClean="0"/>
              <a:t> </a:t>
            </a:r>
            <a:r>
              <a:rPr lang="ru-RU" sz="1700" b="1" dirty="0" smtClean="0"/>
              <a:t>размещаем контекстную рекламу </a:t>
            </a:r>
            <a:r>
              <a:rPr lang="ru-RU" sz="1700" dirty="0" smtClean="0"/>
              <a:t>по высокочастотным запросам на поиске Яндекс и </a:t>
            </a:r>
            <a:r>
              <a:rPr lang="ru-RU" sz="1700" dirty="0" err="1" smtClean="0"/>
              <a:t>Google</a:t>
            </a:r>
            <a:endParaRPr lang="ru-RU" sz="1700" dirty="0" smtClean="0"/>
          </a:p>
          <a:p>
            <a:pPr marL="180000" inden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700" dirty="0" smtClean="0"/>
              <a:t> размещаем </a:t>
            </a:r>
            <a:r>
              <a:rPr lang="ru-RU" sz="1700" b="1" dirty="0" smtClean="0"/>
              <a:t>рекламные баннеры</a:t>
            </a:r>
            <a:r>
              <a:rPr lang="ru-RU" sz="1700" dirty="0" smtClean="0"/>
              <a:t> на сторонних ресурсах через партнерские программы </a:t>
            </a:r>
            <a:r>
              <a:rPr lang="ru-RU" sz="1700" dirty="0" err="1" smtClean="0"/>
              <a:t>Яндекса</a:t>
            </a:r>
            <a:r>
              <a:rPr lang="ru-RU" sz="1700" dirty="0" smtClean="0"/>
              <a:t> и </a:t>
            </a:r>
            <a:r>
              <a:rPr lang="ru-RU" sz="1700" dirty="0" err="1" smtClean="0"/>
              <a:t>Google</a:t>
            </a:r>
            <a:endParaRPr lang="ru-RU" sz="1700" dirty="0" smtClean="0"/>
          </a:p>
          <a:p>
            <a:pPr marL="180000" inden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700" dirty="0" smtClean="0"/>
              <a:t>проводим </a:t>
            </a:r>
            <a:r>
              <a:rPr lang="ru-RU" sz="1700" b="1" dirty="0" smtClean="0"/>
              <a:t>email-рассылки</a:t>
            </a:r>
            <a:r>
              <a:rPr lang="ru-RU" sz="1700" dirty="0" smtClean="0"/>
              <a:t> </a:t>
            </a:r>
          </a:p>
          <a:p>
            <a:pPr marL="180000" inden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700" dirty="0" smtClean="0"/>
              <a:t> ведем группы в социальных сетях </a:t>
            </a:r>
          </a:p>
          <a:p>
            <a:pPr marL="180000" inden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700" dirty="0" smtClean="0"/>
              <a:t> пишем </a:t>
            </a:r>
            <a:r>
              <a:rPr lang="ru-RU" sz="1700" b="1" dirty="0" smtClean="0"/>
              <a:t>статьи</a:t>
            </a:r>
            <a:r>
              <a:rPr lang="ru-RU" sz="1700" dirty="0" smtClean="0"/>
              <a:t> и </a:t>
            </a:r>
            <a:r>
              <a:rPr lang="ru-RU" sz="1700" b="1" dirty="0" smtClean="0"/>
              <a:t>аналитические обзоры </a:t>
            </a:r>
          </a:p>
          <a:p>
            <a:pPr marL="180000" inden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700" dirty="0" smtClean="0"/>
              <a:t> принимаем активное участие в тематических конференциях, семинарах, бизнес тренингах</a:t>
            </a:r>
            <a:endParaRPr lang="ru-RU" sz="1700" dirty="0"/>
          </a:p>
        </p:txBody>
      </p:sp>
      <p:pic>
        <p:nvPicPr>
          <p:cNvPr id="4" name="Рисунок 3" descr="Logo_M-Real_new.png"/>
          <p:cNvPicPr>
            <a:picLocks noChangeAspect="1"/>
          </p:cNvPicPr>
          <p:nvPr/>
        </p:nvPicPr>
        <p:blipFill>
          <a:blip r:embed="rId2" cstate="print"/>
          <a:srcRect t="18919" b="16215"/>
          <a:stretch>
            <a:fillRect/>
          </a:stretch>
        </p:blipFill>
        <p:spPr>
          <a:xfrm>
            <a:off x="214282" y="285728"/>
            <a:ext cx="1872254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FF6600"/>
                </a:solidFill>
              </a:rPr>
              <a:t>РАСПРЕДЕЛЕНИЕ ТРАФИКА ПО КАНАЛАМ</a:t>
            </a:r>
            <a:endParaRPr lang="ru-RU" sz="2400" b="1" dirty="0">
              <a:solidFill>
                <a:srgbClr val="FF6600"/>
              </a:solidFill>
            </a:endParaRPr>
          </a:p>
        </p:txBody>
      </p:sp>
      <p:pic>
        <p:nvPicPr>
          <p:cNvPr id="4" name="Рисунок 3" descr="Logo_M-Real_new.png"/>
          <p:cNvPicPr>
            <a:picLocks noChangeAspect="1"/>
          </p:cNvPicPr>
          <p:nvPr/>
        </p:nvPicPr>
        <p:blipFill>
          <a:blip r:embed="rId2" cstate="print"/>
          <a:srcRect t="18919" b="16215"/>
          <a:stretch>
            <a:fillRect/>
          </a:stretch>
        </p:blipFill>
        <p:spPr>
          <a:xfrm>
            <a:off x="214282" y="285728"/>
            <a:ext cx="1872254" cy="1214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40" y="6611779"/>
            <a:ext cx="8572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/>
              <a:t>Статистика предоставлена на основании данных Яндекс Метрика с </a:t>
            </a:r>
            <a:r>
              <a:rPr lang="ru-RU" sz="1000" dirty="0" smtClean="0"/>
              <a:t>01.08.2020 </a:t>
            </a:r>
            <a:r>
              <a:rPr lang="ru-RU" sz="1000" dirty="0" smtClean="0"/>
              <a:t>по </a:t>
            </a:r>
            <a:r>
              <a:rPr lang="ru-RU" sz="1000" dirty="0" smtClean="0"/>
              <a:t>31.01.2021</a:t>
            </a:r>
            <a:endParaRPr lang="ru-RU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40" y="1988840"/>
            <a:ext cx="341947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08920"/>
            <a:ext cx="375407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FF6600"/>
                </a:solidFill>
              </a:rPr>
              <a:t>ПОСЕЩАЕМОСТЬ</a:t>
            </a:r>
            <a:endParaRPr lang="ru-RU" sz="2800" b="1" dirty="0">
              <a:solidFill>
                <a:srgbClr val="FF6600"/>
              </a:solidFill>
            </a:endParaRPr>
          </a:p>
        </p:txBody>
      </p:sp>
      <p:pic>
        <p:nvPicPr>
          <p:cNvPr id="4" name="Рисунок 3" descr="Logo_M-Real_new.png"/>
          <p:cNvPicPr>
            <a:picLocks noChangeAspect="1"/>
          </p:cNvPicPr>
          <p:nvPr/>
        </p:nvPicPr>
        <p:blipFill>
          <a:blip r:embed="rId2" cstate="print"/>
          <a:srcRect t="18919" b="16215"/>
          <a:stretch>
            <a:fillRect/>
          </a:stretch>
        </p:blipFill>
        <p:spPr>
          <a:xfrm>
            <a:off x="214282" y="285728"/>
            <a:ext cx="1872254" cy="1214446"/>
          </a:xfrm>
          <a:prstGeom prst="rect">
            <a:avLst/>
          </a:prstGeom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2000240"/>
          <a:ext cx="3571900" cy="1214446"/>
        </p:xfrm>
        <a:graphic>
          <a:graphicData uri="http://schemas.openxmlformats.org/drawingml/2006/table">
            <a:tbl>
              <a:tblPr/>
              <a:tblGrid>
                <a:gridCol w="3571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144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3-4 стр.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среднее число страниц, просмотренных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 рамках одного посещения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800143"/>
              </p:ext>
            </p:extLst>
          </p:nvPr>
        </p:nvGraphicFramePr>
        <p:xfrm>
          <a:off x="285720" y="3643314"/>
          <a:ext cx="3048000" cy="79248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3-4 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мин.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среднее время проведённое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 сайте посетителями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870083"/>
              </p:ext>
            </p:extLst>
          </p:nvPr>
        </p:nvGraphicFramePr>
        <p:xfrm>
          <a:off x="285720" y="5143512"/>
          <a:ext cx="3048000" cy="57912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Более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80%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новых посетителей ежемесячно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00562" y="1857364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Пол: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26368" y="3998102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Возраст: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1440" y="6611779"/>
            <a:ext cx="8572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/>
              <a:t>Статистика предоставлена на основании данных Яндекс Метрика с </a:t>
            </a:r>
            <a:r>
              <a:rPr lang="ru-RU" sz="1000" dirty="0" smtClean="0"/>
              <a:t>01.08.2020 </a:t>
            </a:r>
            <a:r>
              <a:rPr lang="ru-RU" sz="1000" dirty="0" smtClean="0"/>
              <a:t>по </a:t>
            </a:r>
            <a:r>
              <a:rPr lang="ru-RU" sz="1000" dirty="0" smtClean="0"/>
              <a:t>31.01.2021</a:t>
            </a:r>
            <a:endParaRPr lang="ru-RU" sz="1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366" y="4305879"/>
            <a:ext cx="2090707" cy="204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0" y="4462313"/>
            <a:ext cx="3102739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871" y="2215259"/>
            <a:ext cx="1839754" cy="181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561" y="2381451"/>
            <a:ext cx="995897" cy="83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27984" y="3266018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44,4%</a:t>
            </a:r>
            <a:endParaRPr lang="ru-RU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5436096" y="2600826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55,6%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FF6600"/>
                </a:solidFill>
              </a:rPr>
              <a:t>АУДИТОРИЯ</a:t>
            </a:r>
            <a:endParaRPr lang="ru-RU" sz="2800" b="1" dirty="0">
              <a:solidFill>
                <a:srgbClr val="FF6600"/>
              </a:solidFill>
            </a:endParaRPr>
          </a:p>
        </p:txBody>
      </p:sp>
      <p:pic>
        <p:nvPicPr>
          <p:cNvPr id="4" name="Рисунок 3" descr="Logo_M-Real_new.png"/>
          <p:cNvPicPr>
            <a:picLocks noChangeAspect="1"/>
          </p:cNvPicPr>
          <p:nvPr/>
        </p:nvPicPr>
        <p:blipFill>
          <a:blip r:embed="rId2" cstate="print"/>
          <a:srcRect t="18919" b="16215"/>
          <a:stretch>
            <a:fillRect/>
          </a:stretch>
        </p:blipFill>
        <p:spPr>
          <a:xfrm>
            <a:off x="214282" y="285728"/>
            <a:ext cx="1872254" cy="1214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163090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География (РБ)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448842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Тип устройств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14942" y="1643050"/>
            <a:ext cx="1388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Интересы 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1440" y="6611779"/>
            <a:ext cx="8572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/>
              <a:t>Статистика предоставлена на основании данных Яндекс Метрика с </a:t>
            </a:r>
            <a:r>
              <a:rPr lang="ru-RU" sz="1000" dirty="0" smtClean="0"/>
              <a:t>01.08.2020 </a:t>
            </a:r>
            <a:r>
              <a:rPr lang="ru-RU" sz="1000" dirty="0" smtClean="0"/>
              <a:t>по </a:t>
            </a:r>
            <a:r>
              <a:rPr lang="ru-RU" sz="1000" dirty="0" smtClean="0"/>
              <a:t>31.01.2021</a:t>
            </a:r>
            <a:endParaRPr lang="ru-RU" sz="1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31" y="2285992"/>
            <a:ext cx="2135282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64044" y="3257727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84,9%</a:t>
            </a:r>
            <a:endParaRPr lang="ru-RU" sz="11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94827"/>
            <a:ext cx="2450579" cy="196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2" y="4937062"/>
            <a:ext cx="1932534" cy="179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613" y="5206197"/>
            <a:ext cx="863566" cy="84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206197"/>
            <a:ext cx="426489" cy="86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175583"/>
            <a:ext cx="3206184" cy="276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964" y="5085184"/>
            <a:ext cx="2484735" cy="123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483</Words>
  <Application>Microsoft Office PowerPoint</Application>
  <PresentationFormat>Экран (4:3)</PresentationFormat>
  <Paragraphs>113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О ПРОЕКТЕ</vt:lpstr>
      <vt:lpstr>ПОЧЕМУ СТОИТ РАЗМЕЩАТЬ РЕКЛАМУ</vt:lpstr>
      <vt:lpstr>РЕКЛАМНЫЕ ВОЗМОЖНОСТИ ПОРТАЛА</vt:lpstr>
      <vt:lpstr>ПОСЕЩАЕМОСТЬ </vt:lpstr>
      <vt:lpstr>ИСТОЧНИКИ ТРАФИКА</vt:lpstr>
      <vt:lpstr>РАСПРЕДЕЛЕНИЕ ТРАФИКА ПО КАНАЛАМ</vt:lpstr>
      <vt:lpstr>ПОСЕЩАЕМОСТЬ</vt:lpstr>
      <vt:lpstr>АУДИТОРИЯ</vt:lpstr>
      <vt:lpstr>Что Вы получаете, оплатив размещение на портале megapolis-real.by?</vt:lpstr>
      <vt:lpstr>ПУБЛИКАЦИЯ ОБЪЯВЛЕНИЙ</vt:lpstr>
      <vt:lpstr>ПУБЛИКАЦИЯ ОБЪЯВЛЕНИЙ</vt:lpstr>
      <vt:lpstr>ПУБЛИКАЦИЯ ОБЪЯВЛЕНИЙ</vt:lpstr>
      <vt:lpstr>НАМ ДОВЕРЯЮТ НАШИ КЛИЕНТЫ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 Кумко</dc:creator>
  <cp:lastModifiedBy>Наталия Кумко</cp:lastModifiedBy>
  <cp:revision>51</cp:revision>
  <dcterms:created xsi:type="dcterms:W3CDTF">2019-10-11T07:56:41Z</dcterms:created>
  <dcterms:modified xsi:type="dcterms:W3CDTF">2021-02-09T14:34:21Z</dcterms:modified>
</cp:coreProperties>
</file>